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3" r:id="rId4"/>
  </p:sldMasterIdLst>
  <p:sldIdLst>
    <p:sldId id="257" r:id="rId5"/>
    <p:sldId id="260" r:id="rId6"/>
    <p:sldId id="261" r:id="rId7"/>
    <p:sldId id="262" r:id="rId8"/>
    <p:sldId id="263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B2A874-1030-4AA7-9C12-8678D99186FE}" v="9" dt="2020-03-30T13:38:46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19" autoAdjust="0"/>
  </p:normalViewPr>
  <p:slideViewPr>
    <p:cSldViewPr snapToGrid="0">
      <p:cViewPr varScale="1">
        <p:scale>
          <a:sx n="67" d="100"/>
          <a:sy n="67" d="100"/>
        </p:scale>
        <p:origin x="645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ct image">
            <a:extLst>
              <a:ext uri="{FF2B5EF4-FFF2-40B4-BE49-F238E27FC236}">
                <a16:creationId xmlns:a16="http://schemas.microsoft.com/office/drawing/2014/main" id="{6D3BA21E-E6C8-4E14-8E53-C5DF567E9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DB4A12B6-EF0D-43E8-8C17-4FAD4D276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>
              <a:lumMod val="85000"/>
              <a:lumOff val="1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E107525-0C02-447F-8A3F-553320A7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2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>
            <a:normAutofit/>
          </a:bodyPr>
          <a:lstStyle/>
          <a:p>
            <a:r>
              <a:rPr lang="en-US" dirty="0"/>
              <a:t>Week 12 lecture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101" y="4317168"/>
            <a:ext cx="8936846" cy="822096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Wunpini Fatimata Mohammed</a:t>
            </a:r>
          </a:p>
          <a:p>
            <a:pPr>
              <a:spcAft>
                <a:spcPts val="600"/>
              </a:spcAft>
            </a:pPr>
            <a:r>
              <a:rPr lang="en-US" dirty="0"/>
              <a:t>COMM 419: World Media Systems</a:t>
            </a:r>
          </a:p>
          <a:p>
            <a:pPr>
              <a:spcAft>
                <a:spcPts val="600"/>
              </a:spcAft>
            </a:pPr>
            <a:r>
              <a:rPr lang="en-US" dirty="0"/>
              <a:t>March 30, 2020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B7A42E3-05D8-4A0B-9D4E-20EF581E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6EE9A54B-189D-4645-8254-FDC4210EC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11CE48F-D5E4-4520-AF1E-8F85CFBDA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1448851-39AD-4943-BF9C-C50704E08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693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85A0B5-DD52-4DFD-9F45-C21A34989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Lecture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4BA1C-AE50-4C14-9CD4-17A449862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512" y="2557849"/>
            <a:ext cx="9792208" cy="3407862"/>
          </a:xfrm>
        </p:spPr>
        <p:txBody>
          <a:bodyPr>
            <a:normAutofit/>
          </a:bodyPr>
          <a:lstStyle/>
          <a:p>
            <a:r>
              <a:rPr lang="en-US" sz="2400" dirty="0"/>
              <a:t>Week 11 Discussion Post Review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Mid-Semester Review</a:t>
            </a:r>
          </a:p>
          <a:p>
            <a:endParaRPr lang="en-US" sz="2400" dirty="0"/>
          </a:p>
          <a:p>
            <a:r>
              <a:rPr lang="en-US" sz="2400" dirty="0"/>
              <a:t>Group Final Project</a:t>
            </a:r>
          </a:p>
        </p:txBody>
      </p:sp>
    </p:spTree>
    <p:extLst>
      <p:ext uri="{BB962C8B-B14F-4D97-AF65-F5344CB8AC3E}">
        <p14:creationId xmlns:p14="http://schemas.microsoft.com/office/powerpoint/2010/main" val="3577405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0EEAF-067F-4619-9604-02B4E67AA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>
              <a:lnSpc>
                <a:spcPct val="110000"/>
              </a:lnSpc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lang="en-US" sz="3600" dirty="0">
                <a:solidFill>
                  <a:prstClr val="black"/>
                </a:solidFill>
                <a:latin typeface="Avenir Next LT Pro" panose="02020404030301010803"/>
              </a:rPr>
              <a:t>General Feedback on Weekly Discussion Posts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49DDA-6974-4D20-9683-F4A12D890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131" y="2103119"/>
            <a:ext cx="10995285" cy="4335155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Go to </a:t>
            </a:r>
            <a:r>
              <a:rPr lang="en-US" sz="2000" b="1" dirty="0"/>
              <a:t>Readings</a:t>
            </a:r>
            <a:r>
              <a:rPr lang="en-US" sz="2000" dirty="0"/>
              <a:t> to see the Weekly Schedule</a:t>
            </a:r>
          </a:p>
          <a:p>
            <a:r>
              <a:rPr lang="en-US" sz="2000" dirty="0"/>
              <a:t>Read the </a:t>
            </a:r>
            <a:r>
              <a:rPr lang="en-US" sz="2000" b="1" dirty="0"/>
              <a:t>Weekly Summary </a:t>
            </a:r>
            <a:r>
              <a:rPr lang="en-US" sz="2000" dirty="0"/>
              <a:t>for guidance on how to work on the discussion post</a:t>
            </a:r>
          </a:p>
          <a:p>
            <a:endParaRPr lang="en-US" sz="2000" dirty="0"/>
          </a:p>
          <a:p>
            <a:r>
              <a:rPr lang="en-US" sz="2000" dirty="0"/>
              <a:t>Use </a:t>
            </a:r>
            <a:r>
              <a:rPr lang="en-US" sz="2000" b="1" dirty="0"/>
              <a:t>current examples </a:t>
            </a:r>
            <a:r>
              <a:rPr lang="en-US" sz="2000" dirty="0"/>
              <a:t>to support your argument</a:t>
            </a:r>
          </a:p>
          <a:p>
            <a:endParaRPr lang="en-US" sz="2000" dirty="0"/>
          </a:p>
          <a:p>
            <a:r>
              <a:rPr lang="en-US" sz="2000" dirty="0"/>
              <a:t>Check the information and argument you are presenting for </a:t>
            </a:r>
            <a:r>
              <a:rPr lang="en-US" sz="2000" b="1" dirty="0"/>
              <a:t>accuracy</a:t>
            </a:r>
            <a:r>
              <a:rPr lang="en-US" sz="2000" dirty="0"/>
              <a:t>: Use quotes correctly and within context</a:t>
            </a:r>
          </a:p>
          <a:p>
            <a:endParaRPr lang="en-US" sz="2000" dirty="0"/>
          </a:p>
          <a:p>
            <a:r>
              <a:rPr lang="en-US" sz="2000" dirty="0"/>
              <a:t>Familiarize yourself with </a:t>
            </a:r>
            <a:r>
              <a:rPr lang="en-US" sz="2000" b="1" dirty="0"/>
              <a:t>short blog posts </a:t>
            </a:r>
            <a:r>
              <a:rPr lang="en-US" sz="2000" dirty="0"/>
              <a:t>about the topic and feel free to draw on them and </a:t>
            </a:r>
            <a:r>
              <a:rPr lang="en-US" sz="2000" b="1" dirty="0"/>
              <a:t>link to them </a:t>
            </a:r>
            <a:r>
              <a:rPr lang="en-US" sz="2000" dirty="0"/>
              <a:t>to support your argument.</a:t>
            </a:r>
          </a:p>
          <a:p>
            <a:endParaRPr lang="en-US" sz="2000" dirty="0"/>
          </a:p>
          <a:p>
            <a:r>
              <a:rPr lang="en-US" sz="2000" dirty="0"/>
              <a:t>Present your own </a:t>
            </a:r>
            <a:r>
              <a:rPr lang="en-US" sz="2000" b="1" dirty="0"/>
              <a:t>reflection</a:t>
            </a:r>
            <a:r>
              <a:rPr lang="en-US" sz="2000" dirty="0"/>
              <a:t> on the topic coupled with a lot of </a:t>
            </a:r>
            <a:r>
              <a:rPr lang="en-US" sz="2000" b="1" dirty="0"/>
              <a:t>critical thinking</a:t>
            </a:r>
            <a:r>
              <a:rPr lang="en-US" sz="2000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279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9038B-ABA0-4297-9833-931D80FA7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50462"/>
          </a:xfrm>
        </p:spPr>
        <p:txBody>
          <a:bodyPr>
            <a:normAutofit/>
          </a:bodyPr>
          <a:lstStyle/>
          <a:p>
            <a:pPr marL="182880" lvl="0" indent="-182880" algn="ctr">
              <a:lnSpc>
                <a:spcPct val="110000"/>
              </a:lnSpc>
              <a:spcBef>
                <a:spcPts val="900"/>
              </a:spcBef>
            </a:pPr>
            <a:r>
              <a:rPr lang="en-US" sz="3600" dirty="0">
                <a:solidFill>
                  <a:prstClr val="black"/>
                </a:solidFill>
                <a:latin typeface="Avenir Next LT Pro" panose="02020404030301010803"/>
              </a:rPr>
              <a:t>Mid-Semester Review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AA0C7-4576-4E51-B2EE-024BE6246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93056"/>
            <a:ext cx="10058400" cy="4743450"/>
          </a:xfrm>
        </p:spPr>
        <p:txBody>
          <a:bodyPr>
            <a:normAutofit/>
          </a:bodyPr>
          <a:lstStyle/>
          <a:p>
            <a:r>
              <a:rPr lang="en-US" sz="1800" b="1" dirty="0"/>
              <a:t>The Public Sphere</a:t>
            </a:r>
          </a:p>
          <a:p>
            <a:endParaRPr lang="en-US" sz="1800" b="1" dirty="0"/>
          </a:p>
          <a:p>
            <a:r>
              <a:rPr lang="en-US" sz="1800" b="1" dirty="0"/>
              <a:t>The Private Sphere</a:t>
            </a:r>
          </a:p>
          <a:p>
            <a:endParaRPr lang="en-US" sz="1800" b="1" dirty="0"/>
          </a:p>
          <a:p>
            <a:r>
              <a:rPr lang="en-US" sz="1800" dirty="0"/>
              <a:t>The Physical/Traditional Public Sphere vs. the Digital Public Sphere</a:t>
            </a:r>
          </a:p>
          <a:p>
            <a:endParaRPr lang="en-US" sz="1800" dirty="0"/>
          </a:p>
          <a:p>
            <a:r>
              <a:rPr lang="en-US" sz="1800" b="1" dirty="0"/>
              <a:t>Self-censorship vs. State Censorship</a:t>
            </a:r>
          </a:p>
          <a:p>
            <a:endParaRPr lang="en-US" sz="1800" dirty="0"/>
          </a:p>
          <a:p>
            <a:r>
              <a:rPr lang="en-US" sz="1800" dirty="0"/>
              <a:t>The difference between a </a:t>
            </a:r>
            <a:r>
              <a:rPr lang="en-US" sz="1800" b="1" dirty="0"/>
              <a:t>coup &amp; a coup </a:t>
            </a:r>
            <a:r>
              <a:rPr lang="en-US" sz="1800" b="1" dirty="0" err="1"/>
              <a:t>d’etat</a:t>
            </a:r>
            <a:r>
              <a:rPr lang="en-US" sz="1800" b="1" dirty="0"/>
              <a:t> (they are the same thing)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91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8009B-11DE-41BE-B944-C162EFC47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82880" lvl="0" indent="-182880" algn="ctr">
              <a:lnSpc>
                <a:spcPct val="110000"/>
              </a:lnSpc>
              <a:spcBef>
                <a:spcPts val="900"/>
              </a:spcBef>
            </a:pPr>
            <a:r>
              <a:rPr lang="en-US" sz="2400" dirty="0">
                <a:solidFill>
                  <a:prstClr val="black"/>
                </a:solidFill>
                <a:latin typeface="Avenir Next LT Pro" panose="02020404030301010803"/>
              </a:rPr>
              <a:t>Final Project Guidance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D8D1-D8F4-4269-A410-2F24224B5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will be 2 major assignments in this project: the </a:t>
            </a:r>
            <a:r>
              <a:rPr lang="en-US" b="1" dirty="0"/>
              <a:t>Final Paper Outline &amp; the Final Paper</a:t>
            </a:r>
            <a:r>
              <a:rPr lang="en-US" dirty="0"/>
              <a:t> (full paper)</a:t>
            </a:r>
          </a:p>
          <a:p>
            <a:endParaRPr lang="en-US" dirty="0"/>
          </a:p>
          <a:p>
            <a:r>
              <a:rPr lang="en-US" dirty="0"/>
              <a:t>Join a group and pick a country.</a:t>
            </a:r>
          </a:p>
          <a:p>
            <a:endParaRPr lang="en-US" dirty="0"/>
          </a:p>
          <a:p>
            <a:r>
              <a:rPr lang="en-US" dirty="0"/>
              <a:t> Submit the list of your group member’s names  on the page titled, </a:t>
            </a:r>
            <a:r>
              <a:rPr lang="en-US" b="1" dirty="0"/>
              <a:t>Final Group Project members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>
                <a:solidFill>
                  <a:srgbClr val="2D3B45"/>
                </a:solidFill>
                <a:highlight>
                  <a:srgbClr val="FF0000"/>
                </a:highlight>
                <a:latin typeface="Lato"/>
              </a:rPr>
              <a:t>You cannot study any Global North or Western country</a:t>
            </a:r>
            <a:r>
              <a:rPr lang="en-US" b="1" dirty="0">
                <a:solidFill>
                  <a:srgbClr val="2D3B45"/>
                </a:solidFill>
                <a:latin typeface="Lato"/>
              </a:rPr>
              <a:t>.</a:t>
            </a:r>
            <a:endParaRPr lang="en-US" dirty="0"/>
          </a:p>
          <a:p>
            <a:endParaRPr lang="en-US" dirty="0"/>
          </a:p>
          <a:p>
            <a:r>
              <a:rPr lang="en-US" dirty="0"/>
              <a:t>On the page, </a:t>
            </a:r>
            <a:r>
              <a:rPr lang="en-US" b="1" dirty="0">
                <a:solidFill>
                  <a:prstClr val="black"/>
                </a:solidFill>
              </a:rPr>
              <a:t>Final Group Project members, </a:t>
            </a:r>
            <a:r>
              <a:rPr lang="en-US" dirty="0"/>
              <a:t>there are </a:t>
            </a:r>
            <a:r>
              <a:rPr lang="en-US" u="sng" dirty="0"/>
              <a:t>detailed instructions </a:t>
            </a:r>
            <a:r>
              <a:rPr lang="en-US" dirty="0"/>
              <a:t>about what countries you are NOT allowed to study for your project.</a:t>
            </a:r>
          </a:p>
          <a:p>
            <a:endParaRPr lang="en-US" dirty="0"/>
          </a:p>
          <a:p>
            <a:r>
              <a:rPr lang="en-US" dirty="0">
                <a:highlight>
                  <a:srgbClr val="FFFF00"/>
                </a:highlight>
              </a:rPr>
              <a:t>Do not duplicate countries of study!</a:t>
            </a:r>
            <a:r>
              <a:rPr lang="en-US" dirty="0"/>
              <a:t> No 2 groups are allowed to study the same country.</a:t>
            </a:r>
          </a:p>
        </p:txBody>
      </p:sp>
    </p:spTree>
    <p:extLst>
      <p:ext uri="{BB962C8B-B14F-4D97-AF65-F5344CB8AC3E}">
        <p14:creationId xmlns:p14="http://schemas.microsoft.com/office/powerpoint/2010/main" val="881201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6ADD6-D328-4F93-8DCF-5CABF403A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B889D-774F-404C-B9C1-2D3E93EA3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Feel free to </a:t>
            </a:r>
            <a:r>
              <a:rPr lang="en-US" sz="2800" b="1" dirty="0"/>
              <a:t>email to ask questions </a:t>
            </a:r>
            <a:r>
              <a:rPr lang="en-US" sz="2800" dirty="0"/>
              <a:t>about assigned material</a:t>
            </a:r>
          </a:p>
          <a:p>
            <a:endParaRPr lang="en-US" sz="2800" dirty="0"/>
          </a:p>
          <a:p>
            <a:r>
              <a:rPr lang="en-US" sz="2800" dirty="0"/>
              <a:t>Join </a:t>
            </a:r>
            <a:r>
              <a:rPr lang="en-US" sz="2800" b="1" dirty="0"/>
              <a:t>Office Hours </a:t>
            </a:r>
            <a:r>
              <a:rPr lang="en-US" sz="2800" dirty="0"/>
              <a:t>to stay updated on the course</a:t>
            </a:r>
          </a:p>
          <a:p>
            <a:endParaRPr lang="en-US" sz="2800" dirty="0"/>
          </a:p>
          <a:p>
            <a:r>
              <a:rPr lang="en-US" sz="2800" dirty="0"/>
              <a:t>This week’s Office Hours will hold on </a:t>
            </a:r>
            <a:r>
              <a:rPr lang="en-US" sz="2800" b="1" dirty="0"/>
              <a:t>Thursday, March 30 </a:t>
            </a:r>
            <a:r>
              <a:rPr lang="en-US" sz="2800" dirty="0"/>
              <a:t>(I’ll send out the link by tomorrow)</a:t>
            </a:r>
          </a:p>
        </p:txBody>
      </p:sp>
    </p:spTree>
    <p:extLst>
      <p:ext uri="{BB962C8B-B14F-4D97-AF65-F5344CB8AC3E}">
        <p14:creationId xmlns:p14="http://schemas.microsoft.com/office/powerpoint/2010/main" val="32584275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38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63651048-f4b5-4bf6-835b-91938053961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0E290009420942A4793E2EACF0B9B9" ma:contentTypeVersion="9" ma:contentTypeDescription="Create a new document." ma:contentTypeScope="" ma:versionID="4fb89c2a7063206390963ee98ec570b7">
  <xsd:schema xmlns:xsd="http://www.w3.org/2001/XMLSchema" xmlns:xs="http://www.w3.org/2001/XMLSchema" xmlns:p="http://schemas.microsoft.com/office/2006/metadata/properties" xmlns:ns3="63651048-f4b5-4bf6-835b-919380539613" targetNamespace="http://schemas.microsoft.com/office/2006/metadata/properties" ma:root="true" ma:fieldsID="59d9ebf107da9fd8300bd5e8c9756459" ns3:_="">
    <xsd:import namespace="63651048-f4b5-4bf6-835b-91938053961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51048-f4b5-4bf6-835b-9193805396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92E9E5-79AF-4029-8FCA-9C327D54FD8F}">
  <ds:schemaRefs>
    <ds:schemaRef ds:uri="http://schemas.microsoft.com/office/2006/metadata/properties"/>
    <ds:schemaRef ds:uri="http://schemas.microsoft.com/office/infopath/2007/PartnerControls"/>
    <ds:schemaRef ds:uri="63651048-f4b5-4bf6-835b-919380539613"/>
  </ds:schemaRefs>
</ds:datastoreItem>
</file>

<file path=customXml/itemProps2.xml><?xml version="1.0" encoding="utf-8"?>
<ds:datastoreItem xmlns:ds="http://schemas.openxmlformats.org/officeDocument/2006/customXml" ds:itemID="{659927E4-E194-47BE-91C2-B87D50CF51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DEF651-74C7-4473-8757-506FC7B5F6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651048-f4b5-4bf6-835b-9193805396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</Words>
  <Application>Microsoft Office PowerPoint</Application>
  <PresentationFormat>Widescreen</PresentationFormat>
  <Paragraphs>49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Avenir Next LT Pro</vt:lpstr>
      <vt:lpstr>Avenir Next LT Pro Light</vt:lpstr>
      <vt:lpstr>Garamond</vt:lpstr>
      <vt:lpstr>Lato</vt:lpstr>
      <vt:lpstr>SavonVTI</vt:lpstr>
      <vt:lpstr>Week 12 lecture</vt:lpstr>
      <vt:lpstr>Lecture Overview</vt:lpstr>
      <vt:lpstr>General Feedback on Weekly Discussion Posts</vt:lpstr>
      <vt:lpstr>Mid-Semester Review</vt:lpstr>
      <vt:lpstr>Final Project Guidance</vt:lpstr>
      <vt:lpstr>Email 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2020-03-23T11:39:49Z</dcterms:created>
  <dcterms:modified xsi:type="dcterms:W3CDTF">2020-03-30T13:38:52Z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0x0101007C0E290009420942A4793E2EACF0B9B9</vt:lpwstr>
  </property>
</Properties>
</file>